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05" r:id="rId5"/>
    <p:sldId id="306" r:id="rId6"/>
    <p:sldId id="307" r:id="rId7"/>
    <p:sldId id="316" r:id="rId8"/>
    <p:sldId id="317" r:id="rId9"/>
    <p:sldId id="308" r:id="rId10"/>
    <p:sldId id="259" r:id="rId11"/>
    <p:sldId id="309" r:id="rId12"/>
    <p:sldId id="310" r:id="rId13"/>
    <p:sldId id="313" r:id="rId14"/>
    <p:sldId id="314" r:id="rId15"/>
    <p:sldId id="315" r:id="rId16"/>
    <p:sldId id="31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FCCC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32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E199520-F4AB-4E69-B85E-64FEBA31175D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63E3395-E981-4A29-9236-092C7D602B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9520-F4AB-4E69-B85E-64FEBA31175D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3395-E981-4A29-9236-092C7D602B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9520-F4AB-4E69-B85E-64FEBA31175D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3395-E981-4A29-9236-092C7D602B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E199520-F4AB-4E69-B85E-64FEBA31175D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3395-E981-4A29-9236-092C7D602B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E199520-F4AB-4E69-B85E-64FEBA31175D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63E3395-E981-4A29-9236-092C7D602B8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E199520-F4AB-4E69-B85E-64FEBA31175D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63E3395-E981-4A29-9236-092C7D602B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E199520-F4AB-4E69-B85E-64FEBA31175D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63E3395-E981-4A29-9236-092C7D602B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9520-F4AB-4E69-B85E-64FEBA31175D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3395-E981-4A29-9236-092C7D602B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E199520-F4AB-4E69-B85E-64FEBA31175D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63E3395-E981-4A29-9236-092C7D602B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E199520-F4AB-4E69-B85E-64FEBA31175D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63E3395-E981-4A29-9236-092C7D602B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E199520-F4AB-4E69-B85E-64FEBA31175D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63E3395-E981-4A29-9236-092C7D602B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E199520-F4AB-4E69-B85E-64FEBA31175D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63E3395-E981-4A29-9236-092C7D602B8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188640"/>
            <a:ext cx="8062912" cy="761529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Binary</a:t>
            </a:r>
            <a:r>
              <a:rPr lang="en-GB" dirty="0" smtClean="0">
                <a:solidFill>
                  <a:schemeClr val="accent1"/>
                </a:solidFill>
              </a:rPr>
              <a:t> and Binary Logic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1028328"/>
            <a:ext cx="8062912" cy="17526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chemeClr val="tx1"/>
                </a:solidFill>
              </a:rPr>
              <a:t>0100001001101001011011100110000101110010011110010010000001000011011011110110010001100101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3068960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OBJECTIVES</a:t>
            </a:r>
            <a:endParaRPr lang="en-GB" b="1" dirty="0" smtClean="0">
              <a:solidFill>
                <a:schemeClr val="accent1"/>
              </a:solidFill>
            </a:endParaRPr>
          </a:p>
          <a:p>
            <a:endParaRPr lang="en-GB" b="1" dirty="0"/>
          </a:p>
          <a:p>
            <a:r>
              <a:rPr lang="en-GB" b="1" dirty="0" smtClean="0"/>
              <a:t>1. Be able to </a:t>
            </a:r>
            <a:r>
              <a:rPr lang="en-GB" b="1" dirty="0" smtClean="0"/>
              <a:t>state what a BIT is</a:t>
            </a:r>
            <a:endParaRPr lang="en-GB" b="1" dirty="0" smtClean="0">
              <a:solidFill>
                <a:schemeClr val="accent1"/>
              </a:solidFill>
            </a:endParaRPr>
          </a:p>
          <a:p>
            <a:endParaRPr lang="en-GB" b="1" dirty="0"/>
          </a:p>
          <a:p>
            <a:r>
              <a:rPr lang="en-GB" b="1" dirty="0" smtClean="0"/>
              <a:t>2. Be able </a:t>
            </a:r>
            <a:r>
              <a:rPr lang="en-GB" b="1" dirty="0" smtClean="0"/>
              <a:t>to draw AND, OR, NOT Logic Gates</a:t>
            </a:r>
            <a:endParaRPr lang="en-GB" b="1" dirty="0" smtClean="0">
              <a:solidFill>
                <a:schemeClr val="accent1"/>
              </a:solidFill>
            </a:endParaRPr>
          </a:p>
          <a:p>
            <a:endParaRPr lang="en-US" b="1" dirty="0"/>
          </a:p>
          <a:p>
            <a:r>
              <a:rPr lang="en-GB" b="1" dirty="0"/>
              <a:t>3</a:t>
            </a:r>
            <a:r>
              <a:rPr lang="en-GB" b="1" dirty="0" smtClean="0"/>
              <a:t>. Be able </a:t>
            </a:r>
            <a:r>
              <a:rPr lang="en-GB" b="1" dirty="0" smtClean="0"/>
              <a:t>to complete truth tables for AND, OR, NOT Logic Gates</a:t>
            </a:r>
          </a:p>
          <a:p>
            <a:endParaRPr lang="en-GB" b="1" dirty="0" smtClean="0">
              <a:solidFill>
                <a:schemeClr val="accent1"/>
              </a:solidFill>
            </a:endParaRPr>
          </a:p>
          <a:p>
            <a:r>
              <a:rPr lang="en-GB" b="1" dirty="0" smtClean="0"/>
              <a:t>4. Be able to complete practice exam questions combining Logic Gates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360469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496944" cy="5832648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/>
              <a:t>Real World Example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611560" y="3645024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 smtClean="0"/>
              <a:t>The Microwave </a:t>
            </a:r>
            <a:r>
              <a:rPr lang="en-GB" sz="3200" b="1" dirty="0" smtClean="0"/>
              <a:t>will only start if the start button is pressed </a:t>
            </a:r>
            <a:r>
              <a:rPr lang="en-GB" sz="3200" b="1" dirty="0" smtClean="0"/>
              <a:t>AND </a:t>
            </a:r>
            <a:r>
              <a:rPr lang="en-GB" sz="3200" b="1" dirty="0" smtClean="0"/>
              <a:t>the door close switch is closed. 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23556" name="Picture 4" descr="http://www.prcdirect.co.uk/content_images/NN-E281BMBPQ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000" b="22283"/>
          <a:stretch>
            <a:fillRect/>
          </a:stretch>
        </p:blipFill>
        <p:spPr bwMode="auto">
          <a:xfrm>
            <a:off x="4103440" y="836712"/>
            <a:ext cx="5040560" cy="2758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694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buildcircuit.com/wp-content/uploads/2010/11/OR-g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534519" cy="4181262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7544" y="0"/>
            <a:ext cx="8062912" cy="852511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OR Gate</a:t>
            </a:r>
            <a:endParaRPr lang="en-GB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9552" y="908720"/>
            <a:ext cx="8062912" cy="720080"/>
          </a:xfrm>
        </p:spPr>
        <p:txBody>
          <a:bodyPr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What does ‘OR’ mean?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3968" y="2132856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/>
              <a:t>OR could be read as ‘ONE OR THE OTHER’. This means that ONE of the inputs into the OR gate must be TRUE for the output to be TRUE.</a:t>
            </a:r>
            <a:endParaRPr lang="en-GB" sz="3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81694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496944" cy="5832648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/>
              <a:t>Real World Example</a:t>
            </a:r>
            <a:endParaRPr lang="en-GB" b="1" dirty="0"/>
          </a:p>
        </p:txBody>
      </p:sp>
      <p:pic>
        <p:nvPicPr>
          <p:cNvPr id="44034" name="Picture 2" descr="http://cdn.gizmocrazed.com/wp-content/uploads/2013/06/Burglar-Alar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476672"/>
            <a:ext cx="4191000" cy="53340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67544" y="1052736"/>
            <a:ext cx="41044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/>
              <a:t>House or School alarm system.</a:t>
            </a:r>
          </a:p>
          <a:p>
            <a:endParaRPr lang="en-GB" sz="3200" b="1" dirty="0" smtClean="0"/>
          </a:p>
          <a:p>
            <a:r>
              <a:rPr lang="en-GB" sz="3200" b="1" dirty="0" smtClean="0"/>
              <a:t>Sensors on the Door and the Windows</a:t>
            </a:r>
          </a:p>
          <a:p>
            <a:r>
              <a:rPr lang="en-GB" sz="3200" b="1" dirty="0" smtClean="0"/>
              <a:t>When the alarm is on: the Alarm will go off if the Door OR Window OR Both are opened.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81694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Example Exam Questions</a:t>
            </a:r>
            <a:endParaRPr lang="en-GB" b="1" dirty="0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/>
          <a:srcRect l="27391" t="56719" r="52685" b="25563"/>
          <a:stretch>
            <a:fillRect/>
          </a:stretch>
        </p:blipFill>
        <p:spPr bwMode="auto">
          <a:xfrm>
            <a:off x="1979712" y="2636912"/>
            <a:ext cx="54726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0" y="5517232"/>
            <a:ext cx="8062912" cy="908720"/>
          </a:xfrm>
          <a:prstGeom prst="rect">
            <a:avLst/>
          </a:prstGeom>
        </p:spPr>
        <p:txBody>
          <a:bodyPr vert="horz" anchor="b">
            <a:normAutofit fontScale="925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This one we can do together!</a:t>
            </a:r>
            <a:endParaRPr kumimoji="0" lang="en-GB" sz="4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94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Example Exam Questions</a:t>
            </a:r>
            <a:endParaRPr lang="en-GB" b="1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l="28498" t="46875" r="52685" b="36391"/>
          <a:stretch>
            <a:fillRect/>
          </a:stretch>
        </p:blipFill>
        <p:spPr bwMode="auto">
          <a:xfrm>
            <a:off x="1835696" y="2924944"/>
            <a:ext cx="54726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1694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Example Exam Questions</a:t>
            </a:r>
            <a:endParaRPr lang="en-GB" b="1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14662" t="44906" r="66521" b="35407"/>
          <a:stretch>
            <a:fillRect/>
          </a:stretch>
        </p:blipFill>
        <p:spPr bwMode="auto">
          <a:xfrm>
            <a:off x="2339752" y="2996952"/>
            <a:ext cx="4824536" cy="283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1694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Objectives Review + Questions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b="1" dirty="0" smtClean="0"/>
              <a:t>1. Be able to state what a BIT is</a:t>
            </a:r>
            <a:endParaRPr lang="en-GB" b="1" dirty="0" smtClean="0">
              <a:solidFill>
                <a:schemeClr val="accent1"/>
              </a:solidFill>
            </a:endParaRPr>
          </a:p>
          <a:p>
            <a:endParaRPr lang="en-GB" b="1" dirty="0" smtClean="0"/>
          </a:p>
          <a:p>
            <a:pPr>
              <a:buNone/>
            </a:pPr>
            <a:r>
              <a:rPr lang="en-GB" b="1" dirty="0" smtClean="0"/>
              <a:t>2. Be able to draw AND, OR, NOT Logic Gates</a:t>
            </a:r>
            <a:endParaRPr lang="en-GB" b="1" dirty="0" smtClean="0">
              <a:solidFill>
                <a:schemeClr val="accent1"/>
              </a:solidFill>
            </a:endParaRPr>
          </a:p>
          <a:p>
            <a:endParaRPr lang="en-US" b="1" dirty="0" smtClean="0"/>
          </a:p>
          <a:p>
            <a:pPr>
              <a:buNone/>
            </a:pPr>
            <a:r>
              <a:rPr lang="en-GB" b="1" dirty="0" smtClean="0"/>
              <a:t>3. Be able to complete truth tables for AND, OR, NOT Logic Gates</a:t>
            </a:r>
          </a:p>
          <a:p>
            <a:endParaRPr lang="en-GB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GB" b="1" dirty="0" smtClean="0"/>
              <a:t>4. Be able to complete practice exam questions combining Logic Gates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764704"/>
            <a:ext cx="7704856" cy="48965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b="1" dirty="0" smtClean="0"/>
              <a:t>A Computer is quite possibly one of, if not the most stupid thing on the planet! </a:t>
            </a:r>
          </a:p>
          <a:p>
            <a:pPr algn="l"/>
            <a:r>
              <a:rPr lang="en-GB" b="1" dirty="0" smtClean="0"/>
              <a:t>– Gabe (founder of Steam)</a:t>
            </a:r>
          </a:p>
          <a:p>
            <a:pPr algn="l"/>
            <a:endParaRPr lang="en-GB" b="1" dirty="0" smtClean="0"/>
          </a:p>
          <a:p>
            <a:pPr algn="l"/>
            <a:r>
              <a:rPr lang="en-GB" b="1" dirty="0" smtClean="0"/>
              <a:t>In </a:t>
            </a:r>
            <a:r>
              <a:rPr lang="en-GB" b="1" dirty="0" smtClean="0"/>
              <a:t>fact, </a:t>
            </a:r>
            <a:r>
              <a:rPr lang="en-GB" b="1" dirty="0" smtClean="0"/>
              <a:t>computers </a:t>
            </a:r>
            <a:r>
              <a:rPr lang="en-GB" b="1" dirty="0" smtClean="0"/>
              <a:t>only know 2 things…</a:t>
            </a:r>
          </a:p>
          <a:p>
            <a:pPr algn="l"/>
            <a:endParaRPr lang="en-GB" b="1" dirty="0" smtClean="0"/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0</a:t>
            </a:r>
            <a:r>
              <a:rPr lang="en-GB" b="1" dirty="0" smtClean="0"/>
              <a:t> and </a:t>
            </a:r>
            <a:r>
              <a:rPr lang="en-GB" b="1" dirty="0" smtClean="0">
                <a:solidFill>
                  <a:schemeClr val="accent1"/>
                </a:solidFill>
              </a:rPr>
              <a:t>1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Off </a:t>
            </a:r>
            <a:r>
              <a:rPr lang="en-GB" b="1" dirty="0" smtClean="0">
                <a:solidFill>
                  <a:schemeClr val="tx1"/>
                </a:solidFill>
              </a:rPr>
              <a:t>and</a:t>
            </a:r>
            <a:r>
              <a:rPr lang="en-GB" b="1" dirty="0" smtClean="0">
                <a:solidFill>
                  <a:schemeClr val="accent1"/>
                </a:solidFill>
              </a:rPr>
              <a:t> On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T </a:t>
            </a:r>
            <a:r>
              <a:rPr lang="en-GB" b="1" dirty="0" smtClean="0">
                <a:solidFill>
                  <a:schemeClr val="tx1"/>
                </a:solidFill>
              </a:rPr>
              <a:t>and</a:t>
            </a:r>
            <a:r>
              <a:rPr lang="en-GB" b="1" dirty="0" smtClean="0">
                <a:solidFill>
                  <a:schemeClr val="accent1"/>
                </a:solidFill>
              </a:rPr>
              <a:t> F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Yes </a:t>
            </a:r>
            <a:r>
              <a:rPr lang="en-GB" b="1" dirty="0" smtClean="0">
                <a:solidFill>
                  <a:schemeClr val="tx1"/>
                </a:solidFill>
              </a:rPr>
              <a:t>and</a:t>
            </a:r>
            <a:r>
              <a:rPr lang="en-GB" b="1" dirty="0" smtClean="0">
                <a:solidFill>
                  <a:schemeClr val="accent1"/>
                </a:solidFill>
              </a:rPr>
              <a:t> No</a:t>
            </a:r>
            <a:endParaRPr lang="en-GB" b="1" dirty="0" smtClean="0">
              <a:solidFill>
                <a:schemeClr val="accent1"/>
              </a:solidFill>
            </a:endParaRPr>
          </a:p>
          <a:p>
            <a:pPr algn="l"/>
            <a:endParaRPr lang="en-GB" b="1" dirty="0" smtClean="0"/>
          </a:p>
          <a:p>
            <a:pPr algn="l"/>
            <a:r>
              <a:rPr lang="en-GB" b="1" dirty="0" smtClean="0"/>
              <a:t>Everything else is told to the computer by a human, this is called </a:t>
            </a:r>
            <a:r>
              <a:rPr lang="en-GB" b="1" dirty="0" smtClean="0">
                <a:solidFill>
                  <a:schemeClr val="accent1"/>
                </a:solidFill>
              </a:rPr>
              <a:t>programming</a:t>
            </a:r>
            <a:r>
              <a:rPr lang="en-GB" b="1" dirty="0" smtClean="0"/>
              <a:t>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420798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95536" y="332656"/>
            <a:ext cx="7704856" cy="309634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b="1" dirty="0" smtClean="0">
                <a:solidFill>
                  <a:srgbClr val="00B050"/>
                </a:solidFill>
              </a:rPr>
              <a:t>Computers have </a:t>
            </a:r>
            <a:r>
              <a:rPr lang="en-GB" sz="4800" b="1" dirty="0" smtClean="0">
                <a:solidFill>
                  <a:srgbClr val="00B050"/>
                </a:solidFill>
              </a:rPr>
              <a:t>billions</a:t>
            </a:r>
            <a:r>
              <a:rPr lang="en-GB" sz="4800" b="1" dirty="0" smtClean="0">
                <a:solidFill>
                  <a:srgbClr val="00B050"/>
                </a:solidFill>
              </a:rPr>
              <a:t> </a:t>
            </a:r>
            <a:r>
              <a:rPr lang="en-GB" sz="4800" b="1" dirty="0" smtClean="0">
                <a:solidFill>
                  <a:srgbClr val="00B050"/>
                </a:solidFill>
              </a:rPr>
              <a:t>of tiny circuits inside</a:t>
            </a:r>
            <a:r>
              <a:rPr lang="en-GB" sz="4800" b="1" dirty="0" smtClean="0">
                <a:solidFill>
                  <a:srgbClr val="00B050"/>
                </a:solidFill>
              </a:rPr>
              <a:t>. These are called transistors</a:t>
            </a:r>
            <a:endParaRPr lang="en-GB" sz="4800" b="1" dirty="0">
              <a:solidFill>
                <a:srgbClr val="00B050"/>
              </a:solidFill>
            </a:endParaRPr>
          </a:p>
        </p:txBody>
      </p:sp>
      <p:pic>
        <p:nvPicPr>
          <p:cNvPr id="24578" name="Picture 2" descr="http://upload.wikimedia.org/wikipedia/commons/b/bf/Replica-of-first-transis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4986" y="2564904"/>
            <a:ext cx="4791402" cy="4293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200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upload.wikimedia.org/wikipedia/commons/d/de/Intel_core_i7_940_bottom_R7309480_w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764704"/>
            <a:ext cx="5104742" cy="5414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68952" cy="792088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For a C</a:t>
            </a:r>
            <a:r>
              <a:rPr lang="en-GB" sz="4000" b="1" dirty="0" smtClean="0"/>
              <a:t>omputer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772816"/>
            <a:ext cx="804664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/>
              <a:t>0 means turn a circuit off</a:t>
            </a:r>
            <a:br>
              <a:rPr lang="en-GB" sz="2800" b="1" dirty="0" smtClean="0"/>
            </a:br>
            <a:r>
              <a:rPr lang="en-GB" sz="2800" b="1" dirty="0" smtClean="0"/>
              <a:t>1 means turn a circuit </a:t>
            </a:r>
            <a:r>
              <a:rPr lang="en-GB" sz="2800" b="1" dirty="0" smtClean="0"/>
              <a:t>on</a:t>
            </a:r>
          </a:p>
          <a:p>
            <a:endParaRPr lang="en-GB" sz="2800" b="1" dirty="0" smtClean="0"/>
          </a:p>
          <a:p>
            <a:r>
              <a:rPr lang="en-GB" sz="2800" b="1" dirty="0" smtClean="0"/>
              <a:t>Each of these 0 and 1’s is known as a </a:t>
            </a:r>
            <a:r>
              <a:rPr lang="en-GB" sz="2800" b="1" dirty="0" smtClean="0">
                <a:solidFill>
                  <a:schemeClr val="accent1"/>
                </a:solidFill>
              </a:rPr>
              <a:t>BIT</a:t>
            </a:r>
            <a:r>
              <a:rPr lang="en-GB" sz="2800" b="1" dirty="0" smtClean="0"/>
              <a:t> </a:t>
            </a:r>
          </a:p>
          <a:p>
            <a:r>
              <a:rPr lang="en-GB" sz="2800" b="1" dirty="0" smtClean="0"/>
              <a:t>	</a:t>
            </a:r>
            <a:r>
              <a:rPr lang="en-GB" sz="2800" b="1" dirty="0" smtClean="0"/>
              <a:t>				– A </a:t>
            </a:r>
            <a:r>
              <a:rPr lang="en-GB" sz="2800" b="1" dirty="0" smtClean="0">
                <a:solidFill>
                  <a:schemeClr val="accent1"/>
                </a:solidFill>
              </a:rPr>
              <a:t>Bi</a:t>
            </a:r>
            <a:r>
              <a:rPr lang="en-GB" sz="2800" b="1" dirty="0" smtClean="0"/>
              <a:t>nary Digi</a:t>
            </a:r>
            <a:r>
              <a:rPr lang="en-GB" sz="2800" b="1" dirty="0" smtClean="0">
                <a:solidFill>
                  <a:schemeClr val="accent1"/>
                </a:solidFill>
              </a:rPr>
              <a:t>t</a:t>
            </a:r>
          </a:p>
          <a:p>
            <a:endParaRPr lang="en-GB" sz="2800" b="1" dirty="0" smtClean="0"/>
          </a:p>
          <a:p>
            <a:endParaRPr lang="en-GB" sz="2800" b="1" dirty="0" smtClean="0"/>
          </a:p>
          <a:p>
            <a:r>
              <a:rPr lang="en-GB" sz="2800" b="1" dirty="0" smtClean="0"/>
              <a:t>Computers work by switching LOTS of these on and off very quickly in set combinations. And using </a:t>
            </a:r>
            <a:r>
              <a:rPr lang="en-GB" sz="2800" b="1" dirty="0" smtClean="0">
                <a:solidFill>
                  <a:schemeClr val="accent1"/>
                </a:solidFill>
              </a:rPr>
              <a:t>Logic Gates</a:t>
            </a:r>
            <a:r>
              <a:rPr lang="en-GB" sz="2800" b="1" dirty="0" smtClean="0"/>
              <a:t> to manipulate them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Logic </a:t>
            </a:r>
            <a:r>
              <a:rPr lang="en-GB" b="1" dirty="0" smtClean="0"/>
              <a:t>gates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3994464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Digital </a:t>
            </a:r>
            <a:r>
              <a:rPr lang="en-GB" b="1" dirty="0" smtClean="0"/>
              <a:t>systems are </a:t>
            </a:r>
            <a:r>
              <a:rPr lang="en-GB" b="1" dirty="0" smtClean="0"/>
              <a:t>made up of logic </a:t>
            </a:r>
            <a:r>
              <a:rPr lang="en-GB" b="1" dirty="0" smtClean="0"/>
              <a:t>gates. </a:t>
            </a:r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b="1" dirty="0" smtClean="0"/>
              <a:t>These </a:t>
            </a:r>
            <a:r>
              <a:rPr lang="en-GB" b="1" dirty="0" smtClean="0"/>
              <a:t>gates are the </a:t>
            </a:r>
            <a:r>
              <a:rPr lang="en-GB" b="1" dirty="0" smtClean="0">
                <a:solidFill>
                  <a:schemeClr val="accent1"/>
                </a:solidFill>
              </a:rPr>
              <a:t>AND, OR, NOT,</a:t>
            </a:r>
            <a:r>
              <a:rPr lang="en-GB" b="1" dirty="0" smtClean="0"/>
              <a:t> </a:t>
            </a:r>
            <a:r>
              <a:rPr lang="en-GB" b="1" dirty="0" smtClean="0"/>
              <a:t>NAND,</a:t>
            </a:r>
          </a:p>
          <a:p>
            <a:pPr>
              <a:buNone/>
            </a:pPr>
            <a:r>
              <a:rPr lang="en-GB" b="1" dirty="0" smtClean="0"/>
              <a:t>NOR</a:t>
            </a:r>
            <a:r>
              <a:rPr lang="en-GB" b="1" dirty="0" smtClean="0"/>
              <a:t>, EXOR and EXNOR gates. </a:t>
            </a: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9552" y="-387424"/>
            <a:ext cx="8062912" cy="1470025"/>
          </a:xfrm>
        </p:spPr>
        <p:txBody>
          <a:bodyPr/>
          <a:lstStyle/>
          <a:p>
            <a:pPr algn="ctr"/>
            <a:r>
              <a:rPr lang="en-GB" b="1" dirty="0" smtClean="0"/>
              <a:t>NOT Gate</a:t>
            </a:r>
            <a:endParaRPr lang="en-GB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8062912" cy="864096"/>
          </a:xfrm>
        </p:spPr>
        <p:txBody>
          <a:bodyPr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What does ‘NOT’ mean?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2204864"/>
            <a:ext cx="4104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/>
              <a:t>NOT could be read as the ‘REVERSE’. So </a:t>
            </a:r>
            <a:r>
              <a:rPr lang="en-GB" sz="3200" b="1" dirty="0" smtClean="0"/>
              <a:t>if input is </a:t>
            </a:r>
            <a:r>
              <a:rPr lang="en-GB" sz="3200" b="1" dirty="0" smtClean="0"/>
              <a:t>TRUE</a:t>
            </a:r>
            <a:r>
              <a:rPr lang="en-GB" sz="3200" b="1" dirty="0" smtClean="0"/>
              <a:t>, </a:t>
            </a:r>
            <a:r>
              <a:rPr lang="en-GB" sz="3200" b="1" dirty="0" smtClean="0"/>
              <a:t>then output </a:t>
            </a:r>
            <a:r>
              <a:rPr lang="en-GB" sz="3200" b="1" dirty="0" smtClean="0"/>
              <a:t>will </a:t>
            </a:r>
            <a:r>
              <a:rPr lang="en-GB" sz="3200" b="1" dirty="0" smtClean="0"/>
              <a:t>be FALSE </a:t>
            </a:r>
            <a:r>
              <a:rPr lang="en-GB" sz="3200" b="1" dirty="0" smtClean="0"/>
              <a:t>and </a:t>
            </a:r>
            <a:r>
              <a:rPr lang="en-GB" sz="3200" b="1" dirty="0" smtClean="0"/>
              <a:t>vice versa.</a:t>
            </a:r>
            <a:endParaRPr lang="en-GB" sz="3200" b="1" dirty="0" smtClean="0"/>
          </a:p>
        </p:txBody>
      </p:sp>
      <p:pic>
        <p:nvPicPr>
          <p:cNvPr id="47106" name="Picture 2" descr="http://img.docstoccdn.com/thumb/orig/21954668.png"/>
          <p:cNvPicPr>
            <a:picLocks noChangeAspect="1" noChangeArrowheads="1"/>
          </p:cNvPicPr>
          <p:nvPr/>
        </p:nvPicPr>
        <p:blipFill>
          <a:blip r:embed="rId2" cstate="print"/>
          <a:srcRect l="17780" t="27770" r="59654" b="27097"/>
          <a:stretch>
            <a:fillRect/>
          </a:stretch>
        </p:blipFill>
        <p:spPr bwMode="auto">
          <a:xfrm>
            <a:off x="5436096" y="1772816"/>
            <a:ext cx="3024336" cy="4673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694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496944" cy="5832648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/>
              <a:t>Real World Example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323528" y="3789040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 smtClean="0"/>
              <a:t>The Microwave </a:t>
            </a:r>
            <a:r>
              <a:rPr lang="en-GB" sz="3200" b="1" dirty="0" smtClean="0"/>
              <a:t>will stop if the door is </a:t>
            </a:r>
            <a:r>
              <a:rPr lang="en-GB" sz="3200" b="1" dirty="0" smtClean="0"/>
              <a:t>opened.</a:t>
            </a:r>
            <a:r>
              <a:rPr lang="en-GB" sz="3200" b="1" dirty="0" smtClean="0"/>
              <a:t> 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4" descr="http://www.prcdirect.co.uk/content_images/NN-E281BMBPQ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000" b="22283"/>
          <a:stretch>
            <a:fillRect/>
          </a:stretch>
        </p:blipFill>
        <p:spPr bwMode="auto">
          <a:xfrm>
            <a:off x="4103440" y="836712"/>
            <a:ext cx="5040560" cy="2758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694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405878"/>
          </a:xfrm>
        </p:spPr>
        <p:txBody>
          <a:bodyPr/>
          <a:lstStyle/>
          <a:p>
            <a:pPr algn="ctr"/>
            <a:r>
              <a:rPr lang="en-GB" b="1" dirty="0" smtClean="0"/>
              <a:t>AND Gate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en-GB" sz="3200" b="1" dirty="0" smtClean="0"/>
              <a:t>What does ‘AND’ mean?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251520" y="1340768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/>
              <a:t>AND could be read as ‘ALL’. This means that all inputs into the AND gate must be TRUE for the output to be TRUE.</a:t>
            </a:r>
            <a:endParaRPr lang="en-GB" sz="3200" b="1" dirty="0" smtClean="0"/>
          </a:p>
        </p:txBody>
      </p:sp>
      <p:pic>
        <p:nvPicPr>
          <p:cNvPr id="40962" name="Picture 2" descr="http://www.eng.cam.ac.uk/DesignOffice/mdp/electric_web/Digital/041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068960"/>
            <a:ext cx="4464496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3">
      <a:dk1>
        <a:sysClr val="windowText" lastClr="000000"/>
      </a:dk1>
      <a:lt1>
        <a:sysClr val="window" lastClr="FFFFFF"/>
      </a:lt1>
      <a:dk2>
        <a:srgbClr val="262626"/>
      </a:dk2>
      <a:lt2>
        <a:srgbClr val="D2D2D2"/>
      </a:lt2>
      <a:accent1>
        <a:srgbClr val="00B050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922</TotalTime>
  <Words>423</Words>
  <Application>Microsoft Office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Verve</vt:lpstr>
      <vt:lpstr>Binary and Binary Logic</vt:lpstr>
      <vt:lpstr>Slide 2</vt:lpstr>
      <vt:lpstr>Slide 3</vt:lpstr>
      <vt:lpstr>Slide 4</vt:lpstr>
      <vt:lpstr>For a Computer</vt:lpstr>
      <vt:lpstr>Logic gates</vt:lpstr>
      <vt:lpstr>NOT Gate</vt:lpstr>
      <vt:lpstr>Slide 8</vt:lpstr>
      <vt:lpstr>AND Gate</vt:lpstr>
      <vt:lpstr>Slide 10</vt:lpstr>
      <vt:lpstr>OR Gate</vt:lpstr>
      <vt:lpstr>Slide 12</vt:lpstr>
      <vt:lpstr>Example Exam Questions</vt:lpstr>
      <vt:lpstr>Example Exam Questions</vt:lpstr>
      <vt:lpstr>Example Exam Questions</vt:lpstr>
      <vt:lpstr>Objectives Review + Questions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 Code</dc:title>
  <dc:creator>Hannah Skellam</dc:creator>
  <cp:lastModifiedBy>David R McCafferty</cp:lastModifiedBy>
  <cp:revision>72</cp:revision>
  <dcterms:created xsi:type="dcterms:W3CDTF">2013-04-05T08:14:06Z</dcterms:created>
  <dcterms:modified xsi:type="dcterms:W3CDTF">2013-10-10T21:29:33Z</dcterms:modified>
</cp:coreProperties>
</file>