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26/11/2012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Introduction to Programming</a:t>
            </a:r>
            <a:endParaRPr lang="en-GB" sz="8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4272"/>
            <a:ext cx="6400800" cy="1126976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Using “Small Basic”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3710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Sacred Heart Catholic High School</a:t>
            </a:r>
          </a:p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ICT Department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Computer Languages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Computer Programming is </a:t>
            </a:r>
            <a:r>
              <a:rPr lang="en-GB" dirty="0" smtClean="0"/>
              <a:t>the </a:t>
            </a:r>
            <a:r>
              <a:rPr lang="en-GB" dirty="0"/>
              <a:t>process of creating </a:t>
            </a:r>
            <a:r>
              <a:rPr lang="en-GB" dirty="0" smtClean="0"/>
              <a:t>software (programs) using programming languages</a:t>
            </a:r>
            <a:r>
              <a:rPr lang="en-GB" dirty="0"/>
              <a:t>. </a:t>
            </a:r>
            <a:endParaRPr lang="en-GB" dirty="0" smtClean="0"/>
          </a:p>
          <a:p>
            <a:r>
              <a:rPr lang="en-GB" dirty="0" smtClean="0"/>
              <a:t>Just </a:t>
            </a:r>
            <a:r>
              <a:rPr lang="en-GB" dirty="0"/>
              <a:t>like we speak and understand English or Spanish or French, computers can </a:t>
            </a:r>
            <a:r>
              <a:rPr lang="en-GB" dirty="0" smtClean="0"/>
              <a:t>understand programs </a:t>
            </a:r>
            <a:r>
              <a:rPr lang="en-GB" dirty="0"/>
              <a:t>written in certain languages.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/>
              <a:t>are called programming languages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language we are going to use is called “Small Basic”</a:t>
            </a:r>
            <a:endParaRPr lang="en-GB" dirty="0"/>
          </a:p>
        </p:txBody>
      </p:sp>
      <p:pic>
        <p:nvPicPr>
          <p:cNvPr id="3074" name="Picture 2" descr="http://blogs.msdn.com/cfs-file.ashx/__key/communityserver-blogs-components-weblogfiles/00-00-01-41-97/3175.SmallBasic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280568"/>
            <a:ext cx="4626631" cy="15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7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Basic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Let us start with a quick introduction to the Small Basic Environment. When you first </a:t>
            </a:r>
            <a:r>
              <a:rPr lang="en-GB" sz="2800" dirty="0" smtClean="0"/>
              <a:t>open </a:t>
            </a:r>
            <a:r>
              <a:rPr lang="en-GB" sz="2800" dirty="0" err="1" smtClean="0"/>
              <a:t>SmallBasic</a:t>
            </a:r>
            <a:r>
              <a:rPr lang="en-GB" sz="2800" dirty="0" smtClean="0"/>
              <a:t>, you </a:t>
            </a:r>
            <a:r>
              <a:rPr lang="en-GB" sz="2800" dirty="0"/>
              <a:t>will see a window that looks like </a:t>
            </a:r>
            <a:r>
              <a:rPr lang="en-GB" sz="2800" dirty="0" smtClean="0"/>
              <a:t>this…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4848225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2555777" y="4077072"/>
            <a:ext cx="6480719" cy="646331"/>
            <a:chOff x="2555777" y="4077072"/>
            <a:chExt cx="6480719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5521559" y="4077072"/>
              <a:ext cx="35149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(1) </a:t>
              </a:r>
              <a:r>
                <a:rPr lang="en-GB" dirty="0" smtClean="0">
                  <a:solidFill>
                    <a:schemeClr val="bg1"/>
                  </a:solidFill>
                </a:rPr>
                <a:t>The </a:t>
              </a:r>
              <a:r>
                <a:rPr lang="en-GB" b="1" dirty="0"/>
                <a:t>Editor</a:t>
              </a:r>
              <a:r>
                <a:rPr lang="en-GB" dirty="0">
                  <a:solidFill>
                    <a:schemeClr val="bg1"/>
                  </a:solidFill>
                </a:rPr>
                <a:t>, </a:t>
              </a:r>
              <a:r>
                <a:rPr lang="en-GB" dirty="0" smtClean="0">
                  <a:solidFill>
                    <a:schemeClr val="bg1"/>
                  </a:solidFill>
                </a:rPr>
                <a:t>is </a:t>
              </a:r>
              <a:r>
                <a:rPr lang="en-GB" dirty="0">
                  <a:solidFill>
                    <a:schemeClr val="bg1"/>
                  </a:solidFill>
                </a:rPr>
                <a:t>where we will write our Small Basic programs. </a:t>
              </a:r>
            </a:p>
          </p:txBody>
        </p:sp>
        <p:cxnSp>
          <p:nvCxnSpPr>
            <p:cNvPr id="14" name="Straight Arrow Connector 13"/>
            <p:cNvCxnSpPr>
              <a:stCxn id="4" idx="1"/>
            </p:cNvCxnSpPr>
            <p:nvPr/>
          </p:nvCxnSpPr>
          <p:spPr>
            <a:xfrm flipH="1">
              <a:off x="2555777" y="4400238"/>
              <a:ext cx="2965782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860031" y="3212976"/>
            <a:ext cx="3672411" cy="646331"/>
            <a:chOff x="4860032" y="3212976"/>
            <a:chExt cx="2987867" cy="646331"/>
          </a:xfrm>
        </p:grpSpPr>
        <p:sp>
          <p:nvSpPr>
            <p:cNvPr id="11" name="TextBox 10"/>
            <p:cNvSpPr txBox="1"/>
            <p:nvPr/>
          </p:nvSpPr>
          <p:spPr>
            <a:xfrm>
              <a:off x="5399627" y="3212976"/>
              <a:ext cx="24482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(2) </a:t>
              </a:r>
              <a:r>
                <a:rPr lang="en-GB" dirty="0" smtClean="0">
                  <a:solidFill>
                    <a:schemeClr val="bg1"/>
                  </a:solidFill>
                </a:rPr>
                <a:t>The </a:t>
              </a:r>
              <a:r>
                <a:rPr lang="en-GB" b="1" dirty="0" smtClean="0"/>
                <a:t>Toolbar</a:t>
              </a:r>
              <a:r>
                <a:rPr lang="en-GB" b="1" dirty="0" smtClean="0">
                  <a:solidFill>
                    <a:schemeClr val="bg1"/>
                  </a:solidFill>
                </a:rPr>
                <a:t> </a:t>
              </a:r>
              <a:r>
                <a:rPr lang="en-GB" dirty="0" smtClean="0">
                  <a:solidFill>
                    <a:schemeClr val="bg1"/>
                  </a:solidFill>
                </a:rPr>
                <a:t>is where we access the command </a:t>
              </a:r>
              <a:r>
                <a:rPr lang="en-GB" dirty="0" err="1" smtClean="0">
                  <a:solidFill>
                    <a:schemeClr val="bg1"/>
                  </a:solidFill>
                </a:rPr>
                <a:t>butons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4860032" y="3429000"/>
              <a:ext cx="589520" cy="2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131840" y="5599291"/>
            <a:ext cx="5533933" cy="646331"/>
            <a:chOff x="3131840" y="5599291"/>
            <a:chExt cx="5533933" cy="646331"/>
          </a:xfrm>
        </p:grpSpPr>
        <p:cxnSp>
          <p:nvCxnSpPr>
            <p:cNvPr id="18" name="Straight Arrow Connector 17"/>
            <p:cNvCxnSpPr/>
            <p:nvPr/>
          </p:nvCxnSpPr>
          <p:spPr>
            <a:xfrm flipH="1" flipV="1">
              <a:off x="3131840" y="5877272"/>
              <a:ext cx="2389720" cy="1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508104" y="5599291"/>
              <a:ext cx="31576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(3) </a:t>
              </a:r>
              <a:r>
                <a:rPr lang="en-GB" dirty="0" smtClean="0">
                  <a:solidFill>
                    <a:schemeClr val="bg1"/>
                  </a:solidFill>
                </a:rPr>
                <a:t>The </a:t>
              </a:r>
              <a:r>
                <a:rPr lang="en-GB" b="1" dirty="0" smtClean="0"/>
                <a:t>Surface</a:t>
              </a:r>
              <a:r>
                <a:rPr lang="en-GB" dirty="0" smtClean="0"/>
                <a:t> </a:t>
              </a:r>
              <a:r>
                <a:rPr lang="en-GB" dirty="0" smtClean="0">
                  <a:solidFill>
                    <a:schemeClr val="bg1"/>
                  </a:solidFill>
                </a:rPr>
                <a:t>is </a:t>
              </a:r>
              <a:r>
                <a:rPr lang="en-GB" dirty="0">
                  <a:solidFill>
                    <a:schemeClr val="bg1"/>
                  </a:solidFill>
                </a:rPr>
                <a:t>where all the editor windows go.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66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First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435280" cy="2664296"/>
          </a:xfrm>
        </p:spPr>
        <p:txBody>
          <a:bodyPr>
            <a:normAutofit/>
          </a:bodyPr>
          <a:lstStyle/>
          <a:p>
            <a:r>
              <a:rPr lang="en-GB" dirty="0" smtClean="0"/>
              <a:t>The traditional first program that people learn in any programming language is called “Hello World”.</a:t>
            </a:r>
          </a:p>
          <a:p>
            <a:r>
              <a:rPr lang="en-GB" dirty="0" smtClean="0"/>
              <a:t>This will simple print the words “Hello World” to the screen.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789040"/>
            <a:ext cx="45365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Type the following line of code exactly as shown into the editor of Small Basic.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99552" y="3313716"/>
            <a:ext cx="8288876" cy="3291479"/>
            <a:chOff x="699552" y="3313716"/>
            <a:chExt cx="8288876" cy="3291479"/>
          </a:xfrm>
        </p:grpSpPr>
        <p:sp>
          <p:nvSpPr>
            <p:cNvPr id="4" name="Rectangle 3"/>
            <p:cNvSpPr/>
            <p:nvPr/>
          </p:nvSpPr>
          <p:spPr>
            <a:xfrm>
              <a:off x="699552" y="6081975"/>
              <a:ext cx="7702750" cy="523220"/>
            </a:xfrm>
            <a:prstGeom prst="rect">
              <a:avLst/>
            </a:prstGeom>
            <a:solidFill>
              <a:schemeClr val="accent5"/>
            </a:solidFill>
          </p:spPr>
          <p:txBody>
            <a:bodyPr wrap="none">
              <a:spAutoFit/>
            </a:bodyPr>
            <a:lstStyle/>
            <a:p>
              <a:r>
                <a:rPr lang="en-GB" sz="2800" b="1" dirty="0" err="1">
                  <a:latin typeface="Courier New" pitchFamily="49" charset="0"/>
                  <a:cs typeface="Courier New" pitchFamily="49" charset="0"/>
                </a:rPr>
                <a:t>TextWindow.WriteLine</a:t>
              </a:r>
              <a:r>
                <a:rPr lang="en-GB" sz="2800" b="1" dirty="0">
                  <a:latin typeface="Courier New" pitchFamily="49" charset="0"/>
                  <a:cs typeface="Courier New" pitchFamily="49" charset="0"/>
                </a:rPr>
                <a:t>("Hello World")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3313716"/>
              <a:ext cx="4272412" cy="2611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Arrow Connector 6"/>
            <p:cNvCxnSpPr>
              <a:stCxn id="4" idx="0"/>
            </p:cNvCxnSpPr>
            <p:nvPr/>
          </p:nvCxnSpPr>
          <p:spPr>
            <a:xfrm flipV="1">
              <a:off x="4550927" y="4619222"/>
              <a:ext cx="813161" cy="1462753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765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First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088231"/>
          </a:xfrm>
        </p:spPr>
        <p:txBody>
          <a:bodyPr>
            <a:normAutofit/>
          </a:bodyPr>
          <a:lstStyle/>
          <a:p>
            <a:r>
              <a:rPr lang="en-GB" sz="3000" dirty="0" smtClean="0"/>
              <a:t>Once you have typed the line of code then press the ‘Run’ button on the toolbar</a:t>
            </a:r>
          </a:p>
          <a:p>
            <a:r>
              <a:rPr lang="en-GB" sz="3000" dirty="0" smtClean="0"/>
              <a:t>If you typed the code correctly you should see the window below…</a:t>
            </a:r>
            <a:endParaRPr lang="en-GB" sz="3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30" y="3140968"/>
            <a:ext cx="7720718" cy="114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4509120"/>
            <a:ext cx="8229600" cy="23042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Congratulations! You have just written and </a:t>
            </a:r>
            <a:r>
              <a:rPr lang="en-GB" dirty="0" smtClean="0">
                <a:solidFill>
                  <a:schemeClr val="bg1"/>
                </a:solidFill>
              </a:rPr>
              <a:t>run your </a:t>
            </a:r>
            <a:r>
              <a:rPr lang="en-GB" dirty="0">
                <a:solidFill>
                  <a:schemeClr val="bg1"/>
                </a:solidFill>
              </a:rPr>
              <a:t>first Small Basic program. </a:t>
            </a:r>
            <a:r>
              <a:rPr lang="en-GB" dirty="0" smtClean="0">
                <a:solidFill>
                  <a:schemeClr val="bg1"/>
                </a:solidFill>
              </a:rPr>
              <a:t>A </a:t>
            </a:r>
            <a:r>
              <a:rPr lang="en-GB" dirty="0">
                <a:solidFill>
                  <a:schemeClr val="bg1"/>
                </a:solidFill>
              </a:rPr>
              <a:t>very small </a:t>
            </a:r>
            <a:r>
              <a:rPr lang="en-GB" dirty="0" smtClean="0">
                <a:solidFill>
                  <a:schemeClr val="bg1"/>
                </a:solidFill>
              </a:rPr>
              <a:t>and simple </a:t>
            </a:r>
            <a:r>
              <a:rPr lang="en-GB" dirty="0">
                <a:solidFill>
                  <a:schemeClr val="bg1"/>
                </a:solidFill>
              </a:rPr>
              <a:t>program, but </a:t>
            </a:r>
            <a:r>
              <a:rPr lang="en-GB" dirty="0" smtClean="0">
                <a:solidFill>
                  <a:schemeClr val="bg1"/>
                </a:solidFill>
              </a:rPr>
              <a:t>nevertheless </a:t>
            </a:r>
            <a:r>
              <a:rPr lang="en-GB" dirty="0">
                <a:solidFill>
                  <a:schemeClr val="bg1"/>
                </a:solidFill>
              </a:rPr>
              <a:t>a big </a:t>
            </a:r>
            <a:r>
              <a:rPr lang="en-GB" dirty="0" smtClean="0">
                <a:solidFill>
                  <a:schemeClr val="bg1"/>
                </a:solidFill>
              </a:rPr>
              <a:t>step towards </a:t>
            </a:r>
            <a:r>
              <a:rPr lang="en-GB" dirty="0">
                <a:solidFill>
                  <a:schemeClr val="bg1"/>
                </a:solidFill>
              </a:rPr>
              <a:t>becoming a real computer programmer!</a:t>
            </a:r>
          </a:p>
        </p:txBody>
      </p:sp>
    </p:spTree>
    <p:extLst>
      <p:ext uri="{BB962C8B-B14F-4D97-AF65-F5344CB8AC3E}">
        <p14:creationId xmlns:p14="http://schemas.microsoft.com/office/powerpoint/2010/main" val="364956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Saving Your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If you want to close Small Basic and come back </a:t>
            </a:r>
            <a:r>
              <a:rPr lang="en-GB" dirty="0" smtClean="0"/>
              <a:t>later, </a:t>
            </a:r>
            <a:r>
              <a:rPr lang="en-GB" dirty="0"/>
              <a:t>you </a:t>
            </a:r>
            <a:r>
              <a:rPr lang="en-GB" dirty="0" smtClean="0"/>
              <a:t>can save </a:t>
            </a:r>
            <a:r>
              <a:rPr lang="en-GB" dirty="0"/>
              <a:t>the program. </a:t>
            </a:r>
            <a:endParaRPr lang="en-GB" dirty="0" smtClean="0"/>
          </a:p>
          <a:p>
            <a:r>
              <a:rPr lang="en-GB" dirty="0" smtClean="0">
                <a:solidFill>
                  <a:schemeClr val="tx1"/>
                </a:solidFill>
              </a:rPr>
              <a:t>It is </a:t>
            </a:r>
            <a:r>
              <a:rPr lang="en-GB" dirty="0">
                <a:solidFill>
                  <a:schemeClr val="tx1"/>
                </a:solidFill>
              </a:rPr>
              <a:t>good practice to save programs from time to time, so that you don’t </a:t>
            </a:r>
            <a:r>
              <a:rPr lang="en-GB" dirty="0" smtClean="0">
                <a:solidFill>
                  <a:schemeClr val="tx1"/>
                </a:solidFill>
              </a:rPr>
              <a:t>lose information </a:t>
            </a:r>
            <a:r>
              <a:rPr lang="en-GB" dirty="0">
                <a:solidFill>
                  <a:schemeClr val="tx1"/>
                </a:solidFill>
              </a:rPr>
              <a:t>in the event of an </a:t>
            </a:r>
            <a:r>
              <a:rPr lang="en-GB" dirty="0" smtClean="0">
                <a:solidFill>
                  <a:schemeClr val="tx1"/>
                </a:solidFill>
              </a:rPr>
              <a:t> accidental </a:t>
            </a:r>
            <a:r>
              <a:rPr lang="en-GB" dirty="0">
                <a:solidFill>
                  <a:schemeClr val="tx1"/>
                </a:solidFill>
              </a:rPr>
              <a:t>shutdown or a power failure.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You </a:t>
            </a:r>
            <a:r>
              <a:rPr lang="en-GB" dirty="0"/>
              <a:t>can save the </a:t>
            </a:r>
            <a:r>
              <a:rPr lang="en-GB" dirty="0" smtClean="0"/>
              <a:t>current program </a:t>
            </a:r>
            <a:r>
              <a:rPr lang="en-GB" dirty="0"/>
              <a:t>by either clicking on the “save” icon on the toolbar or by using the shortcut “</a:t>
            </a:r>
            <a:r>
              <a:rPr lang="en-GB" dirty="0" err="1"/>
              <a:t>Ctrl+S</a:t>
            </a:r>
            <a:r>
              <a:rPr lang="en-GB" dirty="0"/>
              <a:t>” (press </a:t>
            </a:r>
            <a:r>
              <a:rPr lang="en-GB" dirty="0" smtClean="0"/>
              <a:t>the S </a:t>
            </a:r>
            <a:r>
              <a:rPr lang="en-GB" dirty="0"/>
              <a:t>key while holding down the Ctrl key).</a:t>
            </a:r>
          </a:p>
        </p:txBody>
      </p:sp>
    </p:spTree>
    <p:extLst>
      <p:ext uri="{BB962C8B-B14F-4D97-AF65-F5344CB8AC3E}">
        <p14:creationId xmlns:p14="http://schemas.microsoft.com/office/powerpoint/2010/main" val="101854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356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to Programming</vt:lpstr>
      <vt:lpstr>Computer Languages</vt:lpstr>
      <vt:lpstr>Small Basic Environment</vt:lpstr>
      <vt:lpstr>Your First Program</vt:lpstr>
      <vt:lpstr>Your First Program</vt:lpstr>
      <vt:lpstr>Saving Your Program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10</cp:revision>
  <dcterms:created xsi:type="dcterms:W3CDTF">2012-11-15T10:22:47Z</dcterms:created>
  <dcterms:modified xsi:type="dcterms:W3CDTF">2012-11-26T11:04:14Z</dcterms:modified>
</cp:coreProperties>
</file>